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24" autoAdjust="0"/>
    <p:restoredTop sz="94660"/>
  </p:normalViewPr>
  <p:slideViewPr>
    <p:cSldViewPr snapToGrid="0">
      <p:cViewPr>
        <p:scale>
          <a:sx n="42" d="100"/>
          <a:sy n="42" d="100"/>
        </p:scale>
        <p:origin x="1867" y="10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1/21/2021</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1/21/2021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1/21/2021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1/21/2021</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2.xml.rels><?xml version="1.0" encoding="UTF-8" standalone="yes"?>
<Relationships xmlns="http://schemas.openxmlformats.org/package/2006/relationships"><Relationship Id="rId2" Type="http://schemas.openxmlformats.org/officeDocument/2006/relationships/hyperlink" Target="http://polk.floridahealth.gov/programs-and-services/community-health-planning-and-statistics/_documents/Polk_CHA2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1B9F-B183-4186-928A-83A77EB16BA3}"/>
              </a:ext>
            </a:extLst>
          </p:cNvPr>
          <p:cNvSpPr>
            <a:spLocks noGrp="1"/>
          </p:cNvSpPr>
          <p:nvPr>
            <p:ph type="ctrTitle"/>
          </p:nvPr>
        </p:nvSpPr>
        <p:spPr/>
        <p:txBody>
          <a:bodyPr/>
          <a:lstStyle/>
          <a:p>
            <a:r>
              <a:rPr lang="en-US" dirty="0"/>
              <a:t>Infectious Diseases of prominence in our county. </a:t>
            </a:r>
          </a:p>
        </p:txBody>
      </p:sp>
      <p:sp>
        <p:nvSpPr>
          <p:cNvPr id="3" name="Subtitle 2">
            <a:extLst>
              <a:ext uri="{FF2B5EF4-FFF2-40B4-BE49-F238E27FC236}">
                <a16:creationId xmlns:a16="http://schemas.microsoft.com/office/drawing/2014/main" id="{E44C0BA8-43B6-4B15-8A8A-D999253C7E0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898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04E-586C-4639-8258-F6E46F9F28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7CF048-1FE4-4844-94AC-6696DF6121A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DF46909-86BF-4839-8134-5CDF26E790B5}"/>
              </a:ext>
            </a:extLst>
          </p:cNvPr>
          <p:cNvPicPr>
            <a:picLocks noChangeAspect="1"/>
          </p:cNvPicPr>
          <p:nvPr/>
        </p:nvPicPr>
        <p:blipFill>
          <a:blip r:embed="rId2"/>
          <a:stretch>
            <a:fillRect/>
          </a:stretch>
        </p:blipFill>
        <p:spPr>
          <a:xfrm>
            <a:off x="365872" y="175155"/>
            <a:ext cx="5593779" cy="3253846"/>
          </a:xfrm>
          <a:prstGeom prst="rect">
            <a:avLst/>
          </a:prstGeom>
        </p:spPr>
      </p:pic>
      <p:pic>
        <p:nvPicPr>
          <p:cNvPr id="5" name="Picture 4">
            <a:extLst>
              <a:ext uri="{FF2B5EF4-FFF2-40B4-BE49-F238E27FC236}">
                <a16:creationId xmlns:a16="http://schemas.microsoft.com/office/drawing/2014/main" id="{DA9ACEE9-44EC-4FBB-8AD5-EF9AB45FBDE8}"/>
              </a:ext>
            </a:extLst>
          </p:cNvPr>
          <p:cNvPicPr>
            <a:picLocks noChangeAspect="1"/>
          </p:cNvPicPr>
          <p:nvPr/>
        </p:nvPicPr>
        <p:blipFill>
          <a:blip r:embed="rId3"/>
          <a:stretch>
            <a:fillRect/>
          </a:stretch>
        </p:blipFill>
        <p:spPr>
          <a:xfrm>
            <a:off x="7642693" y="0"/>
            <a:ext cx="4183435" cy="3552084"/>
          </a:xfrm>
          <a:prstGeom prst="rect">
            <a:avLst/>
          </a:prstGeom>
        </p:spPr>
      </p:pic>
      <p:pic>
        <p:nvPicPr>
          <p:cNvPr id="6" name="Picture 5">
            <a:extLst>
              <a:ext uri="{FF2B5EF4-FFF2-40B4-BE49-F238E27FC236}">
                <a16:creationId xmlns:a16="http://schemas.microsoft.com/office/drawing/2014/main" id="{3FD8293E-2BF4-421F-BBB8-B24BF31E0D6F}"/>
              </a:ext>
            </a:extLst>
          </p:cNvPr>
          <p:cNvPicPr>
            <a:picLocks noChangeAspect="1"/>
          </p:cNvPicPr>
          <p:nvPr/>
        </p:nvPicPr>
        <p:blipFill>
          <a:blip r:embed="rId4"/>
          <a:stretch>
            <a:fillRect/>
          </a:stretch>
        </p:blipFill>
        <p:spPr>
          <a:xfrm>
            <a:off x="96899" y="3216104"/>
            <a:ext cx="3924197" cy="3466741"/>
          </a:xfrm>
          <a:prstGeom prst="rect">
            <a:avLst/>
          </a:prstGeom>
        </p:spPr>
      </p:pic>
      <p:pic>
        <p:nvPicPr>
          <p:cNvPr id="7" name="Picture 6">
            <a:extLst>
              <a:ext uri="{FF2B5EF4-FFF2-40B4-BE49-F238E27FC236}">
                <a16:creationId xmlns:a16="http://schemas.microsoft.com/office/drawing/2014/main" id="{9B3DC4D8-666F-412B-8818-D5DB463CEAE0}"/>
              </a:ext>
            </a:extLst>
          </p:cNvPr>
          <p:cNvPicPr>
            <a:picLocks noChangeAspect="1"/>
          </p:cNvPicPr>
          <p:nvPr/>
        </p:nvPicPr>
        <p:blipFill>
          <a:blip r:embed="rId5"/>
          <a:stretch>
            <a:fillRect/>
          </a:stretch>
        </p:blipFill>
        <p:spPr>
          <a:xfrm>
            <a:off x="6086476" y="3578120"/>
            <a:ext cx="5744425" cy="3185028"/>
          </a:xfrm>
          <a:prstGeom prst="rect">
            <a:avLst/>
          </a:prstGeom>
        </p:spPr>
      </p:pic>
    </p:spTree>
    <p:extLst>
      <p:ext uri="{BB962C8B-B14F-4D97-AF65-F5344CB8AC3E}">
        <p14:creationId xmlns:p14="http://schemas.microsoft.com/office/powerpoint/2010/main" val="173557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7FC-D8EC-4F3D-B815-52CF51C1AF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B594E6-6149-4768-AC5B-99679C9BD654}"/>
              </a:ext>
            </a:extLst>
          </p:cNvPr>
          <p:cNvSpPr>
            <a:spLocks noGrp="1"/>
          </p:cNvSpPr>
          <p:nvPr>
            <p:ph idx="1"/>
          </p:nvPr>
        </p:nvSpPr>
        <p:spPr>
          <a:xfrm>
            <a:off x="1154954" y="2366682"/>
            <a:ext cx="8825659" cy="4159624"/>
          </a:xfrm>
        </p:spPr>
        <p:txBody>
          <a:bodyPr>
            <a:normAutofit/>
          </a:bodyPr>
          <a:lstStyle/>
          <a:p>
            <a:r>
              <a:rPr lang="en-US" dirty="0"/>
              <a:t>Bacterial STD’s are treatable with antibiotics if the infected individual seeks treatment in the early stages.  If left untreated, many bacterial STD’s can lead to organ failure and possibly death.   Chlamydia, Gonorrhea and Syphilis are examples.   </a:t>
            </a:r>
          </a:p>
          <a:p>
            <a:r>
              <a:rPr lang="en-US" dirty="0"/>
              <a:t>Viral STD’s do not have a cure.  There are new treatments that can help lower the quantity of detectable virus in the body, but this is a treatment that must be maintained for life.  HIV and Herpes are examples.  </a:t>
            </a:r>
          </a:p>
          <a:p>
            <a:endParaRPr lang="en-US" dirty="0"/>
          </a:p>
          <a:p>
            <a:r>
              <a:rPr lang="en-US" dirty="0"/>
              <a:t>Most STD’s do not show signs or symptoms in the incubation phase making it easy to be passed to others.   For some, the incubation phase may last for a long time (months to years) before symptoms show. </a:t>
            </a:r>
          </a:p>
        </p:txBody>
      </p:sp>
    </p:spTree>
    <p:extLst>
      <p:ext uri="{BB962C8B-B14F-4D97-AF65-F5344CB8AC3E}">
        <p14:creationId xmlns:p14="http://schemas.microsoft.com/office/powerpoint/2010/main" val="4999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3277-BD7D-4661-8159-710256D4798B}"/>
              </a:ext>
            </a:extLst>
          </p:cNvPr>
          <p:cNvSpPr>
            <a:spLocks noGrp="1"/>
          </p:cNvSpPr>
          <p:nvPr>
            <p:ph type="title"/>
          </p:nvPr>
        </p:nvSpPr>
        <p:spPr>
          <a:xfrm>
            <a:off x="609600" y="231401"/>
            <a:ext cx="6031755" cy="1846730"/>
          </a:xfrm>
        </p:spPr>
        <p:txBody>
          <a:bodyPr/>
          <a:lstStyle/>
          <a:p>
            <a:r>
              <a:rPr lang="en-US" dirty="0"/>
              <a:t>Your challenge – choose your path 2 day project</a:t>
            </a:r>
          </a:p>
        </p:txBody>
      </p:sp>
      <p:sp>
        <p:nvSpPr>
          <p:cNvPr id="3" name="Content Placeholder 2">
            <a:extLst>
              <a:ext uri="{FF2B5EF4-FFF2-40B4-BE49-F238E27FC236}">
                <a16:creationId xmlns:a16="http://schemas.microsoft.com/office/drawing/2014/main" id="{B28565C0-6D6E-4EA2-860A-1EA2D2C11F15}"/>
              </a:ext>
            </a:extLst>
          </p:cNvPr>
          <p:cNvSpPr>
            <a:spLocks noGrp="1"/>
          </p:cNvSpPr>
          <p:nvPr>
            <p:ph idx="1"/>
          </p:nvPr>
        </p:nvSpPr>
        <p:spPr>
          <a:xfrm>
            <a:off x="609600" y="2603500"/>
            <a:ext cx="5486400" cy="3416300"/>
          </a:xfrm>
        </p:spPr>
        <p:txBody>
          <a:bodyPr>
            <a:normAutofit lnSpcReduction="10000"/>
          </a:bodyPr>
          <a:lstStyle/>
          <a:p>
            <a:r>
              <a:rPr lang="en-US" dirty="0"/>
              <a:t>Create a single document (one page only) advertisement directed to the residents of Polk county or a specific group of residents in Polk County to reduce or continue to reduce the occurrence of a chosen infectious disease.   (poster, billboard, magazine ad, etc.)</a:t>
            </a:r>
          </a:p>
          <a:p>
            <a:r>
              <a:rPr lang="en-US" dirty="0"/>
              <a:t>Include Ethos, Pathos, Logos.  </a:t>
            </a:r>
          </a:p>
          <a:p>
            <a:r>
              <a:rPr lang="en-US" dirty="0"/>
              <a:t>Cite any sources used.  </a:t>
            </a:r>
          </a:p>
          <a:p>
            <a:r>
              <a:rPr lang="en-US" dirty="0"/>
              <a:t>Must be eye-catching, informative and persuasive. </a:t>
            </a:r>
          </a:p>
        </p:txBody>
      </p:sp>
      <p:sp>
        <p:nvSpPr>
          <p:cNvPr id="4" name="Content Placeholder 2">
            <a:extLst>
              <a:ext uri="{FF2B5EF4-FFF2-40B4-BE49-F238E27FC236}">
                <a16:creationId xmlns:a16="http://schemas.microsoft.com/office/drawing/2014/main" id="{BF42B3AC-133B-463B-9B04-8113CC871A0E}"/>
              </a:ext>
            </a:extLst>
          </p:cNvPr>
          <p:cNvSpPr txBox="1">
            <a:spLocks/>
          </p:cNvSpPr>
          <p:nvPr/>
        </p:nvSpPr>
        <p:spPr>
          <a:xfrm>
            <a:off x="6096000" y="2603500"/>
            <a:ext cx="5486400"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Create a 30 second radio commercial directed to the residents of Polk county or a specific group of residents in Polk County to reduce or continue to reduce the occurrence of a chosen infectious disease.   </a:t>
            </a:r>
          </a:p>
          <a:p>
            <a:r>
              <a:rPr lang="en-US" dirty="0"/>
              <a:t>Include Ethos, Pathos, Logos.  </a:t>
            </a:r>
          </a:p>
          <a:p>
            <a:r>
              <a:rPr lang="en-US" dirty="0"/>
              <a:t>Cite any sources used.  </a:t>
            </a:r>
          </a:p>
          <a:p>
            <a:r>
              <a:rPr lang="en-US" dirty="0"/>
              <a:t>Must be informative, persuasive and memorable.   (rhymes, songs and repetition help with this.)</a:t>
            </a:r>
          </a:p>
        </p:txBody>
      </p:sp>
      <p:pic>
        <p:nvPicPr>
          <p:cNvPr id="1026" name="Picture 2" descr="Ethos, Logos, and Pathos for Persuasion">
            <a:extLst>
              <a:ext uri="{FF2B5EF4-FFF2-40B4-BE49-F238E27FC236}">
                <a16:creationId xmlns:a16="http://schemas.microsoft.com/office/drawing/2014/main" id="{91654B8D-E453-4FF9-BD98-40486EB4C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165" y="0"/>
            <a:ext cx="4105835" cy="230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F40A-8F85-4138-B7CD-B1A4BA826546}"/>
              </a:ext>
            </a:extLst>
          </p:cNvPr>
          <p:cNvSpPr>
            <a:spLocks noGrp="1"/>
          </p:cNvSpPr>
          <p:nvPr>
            <p:ph type="title"/>
          </p:nvPr>
        </p:nvSpPr>
        <p:spPr/>
        <p:txBody>
          <a:bodyPr/>
          <a:lstStyle/>
          <a:p>
            <a:r>
              <a:rPr lang="en-US" dirty="0"/>
              <a:t>Strategy:   Which is more eye-catching/memorable</a:t>
            </a:r>
          </a:p>
        </p:txBody>
      </p:sp>
      <p:sp>
        <p:nvSpPr>
          <p:cNvPr id="3" name="Content Placeholder 2">
            <a:extLst>
              <a:ext uri="{FF2B5EF4-FFF2-40B4-BE49-F238E27FC236}">
                <a16:creationId xmlns:a16="http://schemas.microsoft.com/office/drawing/2014/main" id="{125454DA-0F07-4E22-A632-F2CDA0D07E96}"/>
              </a:ext>
            </a:extLst>
          </p:cNvPr>
          <p:cNvSpPr>
            <a:spLocks noGrp="1"/>
          </p:cNvSpPr>
          <p:nvPr>
            <p:ph idx="1"/>
          </p:nvPr>
        </p:nvSpPr>
        <p:spPr/>
        <p:txBody>
          <a:bodyPr/>
          <a:lstStyle/>
          <a:p>
            <a:endParaRPr lang="en-US" dirty="0"/>
          </a:p>
        </p:txBody>
      </p:sp>
      <p:pic>
        <p:nvPicPr>
          <p:cNvPr id="2050" name="Picture 2" descr="Text and Images/Assessment overview/Practice exercises - WikiEducator">
            <a:extLst>
              <a:ext uri="{FF2B5EF4-FFF2-40B4-BE49-F238E27FC236}">
                <a16:creationId xmlns:a16="http://schemas.microsoft.com/office/drawing/2014/main" id="{1780793E-0D52-4609-AC61-95B7CAE22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51" y="2787857"/>
            <a:ext cx="3370729" cy="27235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id &amp; House Keeping Ads on Behance">
            <a:extLst>
              <a:ext uri="{FF2B5EF4-FFF2-40B4-BE49-F238E27FC236}">
                <a16:creationId xmlns:a16="http://schemas.microsoft.com/office/drawing/2014/main" id="{5A51B3AC-3FFC-47D6-8A6D-EA25B86B0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307" y="2326006"/>
            <a:ext cx="2942466" cy="33283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 Free Cleaning Flyer Templates [House or Business] | Hloom">
            <a:extLst>
              <a:ext uri="{FF2B5EF4-FFF2-40B4-BE49-F238E27FC236}">
                <a16:creationId xmlns:a16="http://schemas.microsoft.com/office/drawing/2014/main" id="{C9799156-2FAF-4645-8D2A-5D1938EA9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699" y="2787857"/>
            <a:ext cx="3347244" cy="25990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mestic Cleaning advert with an eco friendly message #domestic cleaning  leaflet design | Domestic cleaning, Eco cleaning, Leaflet design">
            <a:extLst>
              <a:ext uri="{FF2B5EF4-FFF2-40B4-BE49-F238E27FC236}">
                <a16:creationId xmlns:a16="http://schemas.microsoft.com/office/drawing/2014/main" id="{E0E6A5FF-5D4A-4271-8CB9-ABC52814B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580" y="2307125"/>
            <a:ext cx="2378713" cy="33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7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5A01-3A6B-497E-9A48-0D61140806FB}"/>
              </a:ext>
            </a:extLst>
          </p:cNvPr>
          <p:cNvSpPr>
            <a:spLocks noGrp="1"/>
          </p:cNvSpPr>
          <p:nvPr>
            <p:ph type="title"/>
          </p:nvPr>
        </p:nvSpPr>
        <p:spPr/>
        <p:txBody>
          <a:bodyPr/>
          <a:lstStyle/>
          <a:p>
            <a:r>
              <a:rPr lang="en-US" dirty="0"/>
              <a:t>Compare these audio ads.  Which is more memorable? </a:t>
            </a:r>
          </a:p>
        </p:txBody>
      </p:sp>
      <p:pic>
        <p:nvPicPr>
          <p:cNvPr id="4" name="Poison Prevention 60 second jingle">
            <a:hlinkClick r:id="" action="ppaction://media"/>
            <a:extLst>
              <a:ext uri="{FF2B5EF4-FFF2-40B4-BE49-F238E27FC236}">
                <a16:creationId xmlns:a16="http://schemas.microsoft.com/office/drawing/2014/main" id="{0EC49AF4-7498-4E87-82F0-BBDEC6B2600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87552" y="2269279"/>
            <a:ext cx="4123690" cy="2319441"/>
          </a:xfrm>
        </p:spPr>
      </p:pic>
      <p:pic>
        <p:nvPicPr>
          <p:cNvPr id="5" name="yt1s.com - How To Write a Boring Ad_360p">
            <a:hlinkClick r:id="" action="ppaction://media"/>
            <a:extLst>
              <a:ext uri="{FF2B5EF4-FFF2-40B4-BE49-F238E27FC236}">
                <a16:creationId xmlns:a16="http://schemas.microsoft.com/office/drawing/2014/main" id="{5D2B7FF0-0183-4646-A8C7-2AE023A5A19D}"/>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7552627" y="2751709"/>
            <a:ext cx="2682875" cy="2011363"/>
          </a:xfrm>
          <a:prstGeom prst="rect">
            <a:avLst/>
          </a:prstGeom>
        </p:spPr>
      </p:pic>
      <p:sp>
        <p:nvSpPr>
          <p:cNvPr id="6" name="Rectangle 5">
            <a:extLst>
              <a:ext uri="{FF2B5EF4-FFF2-40B4-BE49-F238E27FC236}">
                <a16:creationId xmlns:a16="http://schemas.microsoft.com/office/drawing/2014/main" id="{E79A6213-C2BD-4983-BBC4-34E6EA391A38}"/>
              </a:ext>
            </a:extLst>
          </p:cNvPr>
          <p:cNvSpPr/>
          <p:nvPr/>
        </p:nvSpPr>
        <p:spPr>
          <a:xfrm>
            <a:off x="7022592" y="2751709"/>
            <a:ext cx="4181856" cy="183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7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8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92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DADD-60EB-48F0-9C1B-DFDD0D35C160}"/>
              </a:ext>
            </a:extLst>
          </p:cNvPr>
          <p:cNvSpPr>
            <a:spLocks noGrp="1"/>
          </p:cNvSpPr>
          <p:nvPr>
            <p:ph type="title"/>
          </p:nvPr>
        </p:nvSpPr>
        <p:spPr/>
        <p:txBody>
          <a:bodyPr/>
          <a:lstStyle/>
          <a:p>
            <a:r>
              <a:rPr lang="en-US" dirty="0"/>
              <a:t>Polk County Health Report 2020</a:t>
            </a:r>
          </a:p>
        </p:txBody>
      </p:sp>
      <p:sp>
        <p:nvSpPr>
          <p:cNvPr id="3" name="Content Placeholder 2">
            <a:extLst>
              <a:ext uri="{FF2B5EF4-FFF2-40B4-BE49-F238E27FC236}">
                <a16:creationId xmlns:a16="http://schemas.microsoft.com/office/drawing/2014/main" id="{5F68CD01-B01D-479A-A112-56549EDF9930}"/>
              </a:ext>
            </a:extLst>
          </p:cNvPr>
          <p:cNvSpPr>
            <a:spLocks noGrp="1"/>
          </p:cNvSpPr>
          <p:nvPr>
            <p:ph idx="1"/>
          </p:nvPr>
        </p:nvSpPr>
        <p:spPr/>
        <p:txBody>
          <a:bodyPr/>
          <a:lstStyle/>
          <a:p>
            <a:r>
              <a:rPr lang="en-US" dirty="0">
                <a:hlinkClick r:id="rId2"/>
              </a:rPr>
              <a:t>http://polk.floridahealth.gov/programs-and-services/community-health-planning-and-statistics/_documents/Polk_CHA2020.pdf</a:t>
            </a:r>
            <a:endParaRPr lang="en-US" dirty="0"/>
          </a:p>
          <a:p>
            <a:endParaRPr lang="en-US" dirty="0"/>
          </a:p>
          <a:p>
            <a:r>
              <a:rPr lang="en-US" dirty="0"/>
              <a:t>Starts on page 166 in the report. </a:t>
            </a:r>
          </a:p>
          <a:p>
            <a:r>
              <a:rPr lang="en-US" dirty="0"/>
              <a:t>What communicable diseases seem to be of most concern for Polk County?</a:t>
            </a:r>
          </a:p>
          <a:p>
            <a:r>
              <a:rPr lang="en-US" dirty="0"/>
              <a:t>Is the community seeing increases or decreases in communicable disease occurrence? </a:t>
            </a:r>
          </a:p>
          <a:p>
            <a:r>
              <a:rPr lang="en-US" dirty="0"/>
              <a:t>Why do you think this may be occurring? </a:t>
            </a:r>
          </a:p>
        </p:txBody>
      </p:sp>
    </p:spTree>
    <p:extLst>
      <p:ext uri="{BB962C8B-B14F-4D97-AF65-F5344CB8AC3E}">
        <p14:creationId xmlns:p14="http://schemas.microsoft.com/office/powerpoint/2010/main" val="67905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D078-EEBE-47C5-90E3-ED79A524B5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D25512-B41B-4AB3-9B4C-91D6D84C14B9}"/>
              </a:ext>
            </a:extLst>
          </p:cNvPr>
          <p:cNvSpPr>
            <a:spLocks noGrp="1"/>
          </p:cNvSpPr>
          <p:nvPr>
            <p:ph idx="1"/>
          </p:nvPr>
        </p:nvSpPr>
        <p:spPr>
          <a:xfrm>
            <a:off x="9099612" y="2852074"/>
            <a:ext cx="2763067" cy="3416300"/>
          </a:xfrm>
        </p:spPr>
        <p:txBody>
          <a:bodyPr/>
          <a:lstStyle/>
          <a:p>
            <a:r>
              <a:rPr lang="en-US" dirty="0"/>
              <a:t>How is Polk County doing compared with the state average? </a:t>
            </a:r>
          </a:p>
        </p:txBody>
      </p:sp>
      <p:pic>
        <p:nvPicPr>
          <p:cNvPr id="4" name="Picture 3">
            <a:extLst>
              <a:ext uri="{FF2B5EF4-FFF2-40B4-BE49-F238E27FC236}">
                <a16:creationId xmlns:a16="http://schemas.microsoft.com/office/drawing/2014/main" id="{01CB3F7A-A0EF-4B12-930D-22B1648F5442}"/>
              </a:ext>
            </a:extLst>
          </p:cNvPr>
          <p:cNvPicPr>
            <a:picLocks noChangeAspect="1"/>
          </p:cNvPicPr>
          <p:nvPr/>
        </p:nvPicPr>
        <p:blipFill>
          <a:blip r:embed="rId2"/>
          <a:stretch>
            <a:fillRect/>
          </a:stretch>
        </p:blipFill>
        <p:spPr>
          <a:xfrm>
            <a:off x="868440" y="2493839"/>
            <a:ext cx="8058150" cy="3876675"/>
          </a:xfrm>
          <a:prstGeom prst="rect">
            <a:avLst/>
          </a:prstGeom>
        </p:spPr>
      </p:pic>
    </p:spTree>
    <p:extLst>
      <p:ext uri="{BB962C8B-B14F-4D97-AF65-F5344CB8AC3E}">
        <p14:creationId xmlns:p14="http://schemas.microsoft.com/office/powerpoint/2010/main" val="291405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972B-BB62-453A-9271-A6E0F89598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5C3518-0D2E-4168-8062-DF96A529DAA0}"/>
              </a:ext>
            </a:extLst>
          </p:cNvPr>
          <p:cNvSpPr>
            <a:spLocks noGrp="1"/>
          </p:cNvSpPr>
          <p:nvPr>
            <p:ph idx="1"/>
          </p:nvPr>
        </p:nvSpPr>
        <p:spPr>
          <a:xfrm>
            <a:off x="8584707" y="2603500"/>
            <a:ext cx="3107184" cy="3416300"/>
          </a:xfrm>
        </p:spPr>
        <p:txBody>
          <a:bodyPr/>
          <a:lstStyle/>
          <a:p>
            <a:r>
              <a:rPr lang="en-US" dirty="0"/>
              <a:t>Are Polk Residents getting access to vaccinations for their children? </a:t>
            </a:r>
          </a:p>
        </p:txBody>
      </p:sp>
      <p:pic>
        <p:nvPicPr>
          <p:cNvPr id="4" name="Picture 3">
            <a:extLst>
              <a:ext uri="{FF2B5EF4-FFF2-40B4-BE49-F238E27FC236}">
                <a16:creationId xmlns:a16="http://schemas.microsoft.com/office/drawing/2014/main" id="{8430C754-08AF-45F7-B2D2-D751448C7FBC}"/>
              </a:ext>
            </a:extLst>
          </p:cNvPr>
          <p:cNvPicPr>
            <a:picLocks noChangeAspect="1"/>
          </p:cNvPicPr>
          <p:nvPr/>
        </p:nvPicPr>
        <p:blipFill>
          <a:blip r:embed="rId2"/>
          <a:stretch>
            <a:fillRect/>
          </a:stretch>
        </p:blipFill>
        <p:spPr>
          <a:xfrm>
            <a:off x="413967" y="2310692"/>
            <a:ext cx="8239125" cy="4171950"/>
          </a:xfrm>
          <a:prstGeom prst="rect">
            <a:avLst/>
          </a:prstGeom>
        </p:spPr>
      </p:pic>
    </p:spTree>
    <p:extLst>
      <p:ext uri="{BB962C8B-B14F-4D97-AF65-F5344CB8AC3E}">
        <p14:creationId xmlns:p14="http://schemas.microsoft.com/office/powerpoint/2010/main" val="339086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3A82-580F-4316-8CCD-E0D36511F8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11D434-BCA1-4D6F-9766-A2473FAFFA47}"/>
              </a:ext>
            </a:extLst>
          </p:cNvPr>
          <p:cNvSpPr>
            <a:spLocks noGrp="1"/>
          </p:cNvSpPr>
          <p:nvPr>
            <p:ph idx="1"/>
          </p:nvPr>
        </p:nvSpPr>
        <p:spPr>
          <a:xfrm>
            <a:off x="8646850" y="2179387"/>
            <a:ext cx="3018408" cy="4256923"/>
          </a:xfrm>
        </p:spPr>
        <p:txBody>
          <a:bodyPr>
            <a:normAutofit/>
          </a:bodyPr>
          <a:lstStyle/>
          <a:p>
            <a:r>
              <a:rPr lang="en-US" dirty="0"/>
              <a:t>Why does Polk County have a higher death rate when more people are vaccinated in the county compared to the state? </a:t>
            </a:r>
          </a:p>
        </p:txBody>
      </p:sp>
      <p:pic>
        <p:nvPicPr>
          <p:cNvPr id="4" name="Picture 3">
            <a:extLst>
              <a:ext uri="{FF2B5EF4-FFF2-40B4-BE49-F238E27FC236}">
                <a16:creationId xmlns:a16="http://schemas.microsoft.com/office/drawing/2014/main" id="{BDF82AFF-68DF-4FA0-82D8-BAA50EBF5419}"/>
              </a:ext>
            </a:extLst>
          </p:cNvPr>
          <p:cNvPicPr>
            <a:picLocks noChangeAspect="1"/>
          </p:cNvPicPr>
          <p:nvPr/>
        </p:nvPicPr>
        <p:blipFill>
          <a:blip r:embed="rId2"/>
          <a:stretch>
            <a:fillRect/>
          </a:stretch>
        </p:blipFill>
        <p:spPr>
          <a:xfrm>
            <a:off x="390617" y="474914"/>
            <a:ext cx="6906828" cy="3202257"/>
          </a:xfrm>
          <a:prstGeom prst="rect">
            <a:avLst/>
          </a:prstGeom>
        </p:spPr>
      </p:pic>
      <p:pic>
        <p:nvPicPr>
          <p:cNvPr id="5" name="Picture 4">
            <a:extLst>
              <a:ext uri="{FF2B5EF4-FFF2-40B4-BE49-F238E27FC236}">
                <a16:creationId xmlns:a16="http://schemas.microsoft.com/office/drawing/2014/main" id="{F3647338-C2C4-421E-B03D-83C5DFC3533F}"/>
              </a:ext>
            </a:extLst>
          </p:cNvPr>
          <p:cNvPicPr>
            <a:picLocks noChangeAspect="1"/>
          </p:cNvPicPr>
          <p:nvPr/>
        </p:nvPicPr>
        <p:blipFill>
          <a:blip r:embed="rId3"/>
          <a:stretch>
            <a:fillRect/>
          </a:stretch>
        </p:blipFill>
        <p:spPr>
          <a:xfrm>
            <a:off x="390617" y="3607986"/>
            <a:ext cx="8153400" cy="2962275"/>
          </a:xfrm>
          <a:prstGeom prst="rect">
            <a:avLst/>
          </a:prstGeom>
        </p:spPr>
      </p:pic>
    </p:spTree>
    <p:extLst>
      <p:ext uri="{BB962C8B-B14F-4D97-AF65-F5344CB8AC3E}">
        <p14:creationId xmlns:p14="http://schemas.microsoft.com/office/powerpoint/2010/main" val="122958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2B79-C814-44C4-A5AF-3AAF9B4A6E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A3A196-69E7-4718-AB70-CF347C467308}"/>
              </a:ext>
            </a:extLst>
          </p:cNvPr>
          <p:cNvSpPr>
            <a:spLocks noGrp="1"/>
          </p:cNvSpPr>
          <p:nvPr>
            <p:ph idx="1"/>
          </p:nvPr>
        </p:nvSpPr>
        <p:spPr>
          <a:xfrm>
            <a:off x="8682361" y="2423604"/>
            <a:ext cx="2858610" cy="3596196"/>
          </a:xfrm>
        </p:spPr>
        <p:txBody>
          <a:bodyPr/>
          <a:lstStyle/>
          <a:p>
            <a:r>
              <a:rPr lang="en-US" dirty="0"/>
              <a:t>Why does Pasco and Pinellas counties have such high rates of infection compared to Polk County? </a:t>
            </a:r>
          </a:p>
        </p:txBody>
      </p:sp>
      <p:pic>
        <p:nvPicPr>
          <p:cNvPr id="4" name="Picture 3">
            <a:extLst>
              <a:ext uri="{FF2B5EF4-FFF2-40B4-BE49-F238E27FC236}">
                <a16:creationId xmlns:a16="http://schemas.microsoft.com/office/drawing/2014/main" id="{760E6E60-33C2-4FFB-B3E8-BA3F681F5691}"/>
              </a:ext>
            </a:extLst>
          </p:cNvPr>
          <p:cNvPicPr>
            <a:picLocks noChangeAspect="1"/>
          </p:cNvPicPr>
          <p:nvPr/>
        </p:nvPicPr>
        <p:blipFill>
          <a:blip r:embed="rId2"/>
          <a:stretch>
            <a:fillRect/>
          </a:stretch>
        </p:blipFill>
        <p:spPr>
          <a:xfrm>
            <a:off x="424787" y="416695"/>
            <a:ext cx="8181975" cy="5829300"/>
          </a:xfrm>
          <a:prstGeom prst="rect">
            <a:avLst/>
          </a:prstGeom>
        </p:spPr>
      </p:pic>
    </p:spTree>
    <p:extLst>
      <p:ext uri="{BB962C8B-B14F-4D97-AF65-F5344CB8AC3E}">
        <p14:creationId xmlns:p14="http://schemas.microsoft.com/office/powerpoint/2010/main" val="213642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6653-484C-4772-972C-C0B4638EB8D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4C75910-AEDA-40AD-B270-EF402820C337}"/>
              </a:ext>
            </a:extLst>
          </p:cNvPr>
          <p:cNvPicPr>
            <a:picLocks noGrp="1" noChangeAspect="1"/>
          </p:cNvPicPr>
          <p:nvPr>
            <p:ph idx="1"/>
          </p:nvPr>
        </p:nvPicPr>
        <p:blipFill>
          <a:blip r:embed="rId2"/>
          <a:stretch>
            <a:fillRect/>
          </a:stretch>
        </p:blipFill>
        <p:spPr>
          <a:xfrm>
            <a:off x="6095999" y="1680634"/>
            <a:ext cx="5386945" cy="4817534"/>
          </a:xfrm>
          <a:prstGeom prst="rect">
            <a:avLst/>
          </a:prstGeom>
        </p:spPr>
      </p:pic>
      <p:pic>
        <p:nvPicPr>
          <p:cNvPr id="4" name="Picture 3">
            <a:extLst>
              <a:ext uri="{FF2B5EF4-FFF2-40B4-BE49-F238E27FC236}">
                <a16:creationId xmlns:a16="http://schemas.microsoft.com/office/drawing/2014/main" id="{0B2E3709-6997-4099-8CE7-509E4B199D82}"/>
              </a:ext>
            </a:extLst>
          </p:cNvPr>
          <p:cNvPicPr>
            <a:picLocks noChangeAspect="1"/>
          </p:cNvPicPr>
          <p:nvPr/>
        </p:nvPicPr>
        <p:blipFill>
          <a:blip r:embed="rId3"/>
          <a:stretch>
            <a:fillRect/>
          </a:stretch>
        </p:blipFill>
        <p:spPr>
          <a:xfrm>
            <a:off x="243417" y="3081867"/>
            <a:ext cx="5852583" cy="3556000"/>
          </a:xfrm>
          <a:prstGeom prst="rect">
            <a:avLst/>
          </a:prstGeom>
        </p:spPr>
      </p:pic>
    </p:spTree>
    <p:extLst>
      <p:ext uri="{BB962C8B-B14F-4D97-AF65-F5344CB8AC3E}">
        <p14:creationId xmlns:p14="http://schemas.microsoft.com/office/powerpoint/2010/main" val="206334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426E-73BD-4E53-A0A5-07E44E1F8D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253D29-872B-4938-9BD7-4D17363753E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D2C397-67F4-46C3-9356-B3E6566DB0BF}"/>
              </a:ext>
            </a:extLst>
          </p:cNvPr>
          <p:cNvPicPr>
            <a:picLocks noChangeAspect="1"/>
          </p:cNvPicPr>
          <p:nvPr/>
        </p:nvPicPr>
        <p:blipFill>
          <a:blip r:embed="rId2"/>
          <a:stretch>
            <a:fillRect/>
          </a:stretch>
        </p:blipFill>
        <p:spPr>
          <a:xfrm>
            <a:off x="377825" y="1433627"/>
            <a:ext cx="5591538" cy="5048135"/>
          </a:xfrm>
          <a:prstGeom prst="rect">
            <a:avLst/>
          </a:prstGeom>
        </p:spPr>
      </p:pic>
      <p:pic>
        <p:nvPicPr>
          <p:cNvPr id="5" name="Picture 4">
            <a:extLst>
              <a:ext uri="{FF2B5EF4-FFF2-40B4-BE49-F238E27FC236}">
                <a16:creationId xmlns:a16="http://schemas.microsoft.com/office/drawing/2014/main" id="{5D1F301F-DE4E-4057-B9FD-C292FFE60447}"/>
              </a:ext>
            </a:extLst>
          </p:cNvPr>
          <p:cNvPicPr>
            <a:picLocks noChangeAspect="1"/>
          </p:cNvPicPr>
          <p:nvPr/>
        </p:nvPicPr>
        <p:blipFill>
          <a:blip r:embed="rId3"/>
          <a:stretch>
            <a:fillRect/>
          </a:stretch>
        </p:blipFill>
        <p:spPr>
          <a:xfrm>
            <a:off x="5960532" y="1433627"/>
            <a:ext cx="6069013" cy="5281497"/>
          </a:xfrm>
          <a:prstGeom prst="rect">
            <a:avLst/>
          </a:prstGeom>
        </p:spPr>
      </p:pic>
    </p:spTree>
    <p:extLst>
      <p:ext uri="{BB962C8B-B14F-4D97-AF65-F5344CB8AC3E}">
        <p14:creationId xmlns:p14="http://schemas.microsoft.com/office/powerpoint/2010/main" val="112972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BE74-3535-41E8-B300-C327CB0DFA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FC7CC5-A3FF-4410-8DAC-9322E44BD20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07FD2DE-DD2C-4F4C-9D74-5B5DA869E88B}"/>
              </a:ext>
            </a:extLst>
          </p:cNvPr>
          <p:cNvPicPr>
            <a:picLocks noChangeAspect="1"/>
          </p:cNvPicPr>
          <p:nvPr/>
        </p:nvPicPr>
        <p:blipFill>
          <a:blip r:embed="rId2"/>
          <a:stretch>
            <a:fillRect/>
          </a:stretch>
        </p:blipFill>
        <p:spPr>
          <a:xfrm>
            <a:off x="1" y="1100666"/>
            <a:ext cx="5688094" cy="5395383"/>
          </a:xfrm>
          <a:prstGeom prst="rect">
            <a:avLst/>
          </a:prstGeom>
        </p:spPr>
      </p:pic>
      <p:pic>
        <p:nvPicPr>
          <p:cNvPr id="5" name="Picture 4">
            <a:extLst>
              <a:ext uri="{FF2B5EF4-FFF2-40B4-BE49-F238E27FC236}">
                <a16:creationId xmlns:a16="http://schemas.microsoft.com/office/drawing/2014/main" id="{B3DBC800-345F-4105-B7F6-AF7BBBD56A58}"/>
              </a:ext>
            </a:extLst>
          </p:cNvPr>
          <p:cNvPicPr>
            <a:picLocks noChangeAspect="1"/>
          </p:cNvPicPr>
          <p:nvPr/>
        </p:nvPicPr>
        <p:blipFill>
          <a:blip r:embed="rId3"/>
          <a:stretch>
            <a:fillRect/>
          </a:stretch>
        </p:blipFill>
        <p:spPr>
          <a:xfrm>
            <a:off x="5688095" y="1100666"/>
            <a:ext cx="6342399" cy="5395383"/>
          </a:xfrm>
          <a:prstGeom prst="rect">
            <a:avLst/>
          </a:prstGeom>
        </p:spPr>
      </p:pic>
    </p:spTree>
    <p:extLst>
      <p:ext uri="{BB962C8B-B14F-4D97-AF65-F5344CB8AC3E}">
        <p14:creationId xmlns:p14="http://schemas.microsoft.com/office/powerpoint/2010/main" val="459289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350</TotalTime>
  <Words>424</Words>
  <Application>Microsoft Office PowerPoint</Application>
  <PresentationFormat>Widescreen</PresentationFormat>
  <Paragraphs>27</Paragraphs>
  <Slides>14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 Boardroom</vt:lpstr>
      <vt:lpstr>Infectious Diseases of prominence in our county. </vt:lpstr>
      <vt:lpstr>Polk County Health Report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challenge – choose your path 2 day project</vt:lpstr>
      <vt:lpstr>Strategy:   Which is more eye-catching/memorable</vt:lpstr>
      <vt:lpstr>Compare these audio ads.  Which is more memorable?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Diseases of prominence in our county.</dc:title>
  <dc:creator>Michelle Thompson</dc:creator>
  <cp:lastModifiedBy>Michelle Thompson</cp:lastModifiedBy>
  <cp:revision>18</cp:revision>
  <dcterms:created xsi:type="dcterms:W3CDTF">2021-01-20T09:49:16Z</dcterms:created>
  <dcterms:modified xsi:type="dcterms:W3CDTF">2021-01-21T10:50:13Z</dcterms:modified>
</cp:coreProperties>
</file>